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64" r:id="rId3"/>
    <p:sldId id="257" r:id="rId4"/>
    <p:sldId id="258" r:id="rId5"/>
    <p:sldId id="259" r:id="rId6"/>
    <p:sldId id="261" r:id="rId7"/>
    <p:sldId id="265" r:id="rId8"/>
    <p:sldId id="262" r:id="rId9"/>
    <p:sldId id="263" r:id="rId10"/>
    <p:sldId id="260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4" d="100"/>
          <a:sy n="64" d="100"/>
        </p:scale>
        <p:origin x="28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C5450D-0D52-450D-B58F-C0D79838F3BC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5C7DE0-CA3E-4ADB-96F0-0E58520E8C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005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C7DE0-CA3E-4ADB-96F0-0E58520E8C7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307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4D52FA-5292-A946-B321-B00CD72A9D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580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5B750F-A222-B340-A570-4B190398A5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109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9C2F72-263E-4744-80C5-5B3037279A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943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BCC8C0-A3C5-E04C-8B2B-750CF3460F2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952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2D4F7D-DE24-8F46-901C-69FC4C688A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873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33862-2571-5648-9A2D-0DA940DFF2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20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CD87D3-9446-F048-913B-335B0BD20C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462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BD5116-3462-EC40-ABD0-BC4EC2964F1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630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A34CB-F61D-CA4B-85C3-7CF9D4EC78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257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9B9DFB-68F0-CD40-9A8F-C6FA626227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067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55C619-DA1B-DB41-A3E9-F19ABB0377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568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83000" r="-1000" b="7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AC020B2-FE9F-364B-B2C3-7D25A21CB10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Contemporary Tourism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Planning and Managing the Contemporary Tourism Destination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Recommended Readings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Dredge, D. &amp; Jenkins, J. (Eds.) (2011). </a:t>
            </a:r>
            <a:r>
              <a:rPr lang="en-US" sz="2800" i="1" dirty="0" smtClean="0"/>
              <a:t>Stories of Practice: Tourism Policy and Planning</a:t>
            </a:r>
            <a:r>
              <a:rPr lang="en-US" sz="2800" dirty="0" smtClean="0"/>
              <a:t>, </a:t>
            </a:r>
            <a:r>
              <a:rPr lang="en-US" sz="2800" dirty="0" err="1" smtClean="0"/>
              <a:t>Farnham</a:t>
            </a:r>
            <a:r>
              <a:rPr lang="en-US" sz="2800" dirty="0" smtClean="0"/>
              <a:t>: </a:t>
            </a:r>
            <a:r>
              <a:rPr lang="en-US" sz="2800" dirty="0" err="1" smtClean="0"/>
              <a:t>Ashgate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Hall, C.M. (2008). </a:t>
            </a:r>
            <a:r>
              <a:rPr lang="en-US" sz="2800" i="1" dirty="0" smtClean="0"/>
              <a:t>Tourism Planning </a:t>
            </a:r>
            <a:r>
              <a:rPr lang="en-US" sz="2800" dirty="0" smtClean="0"/>
              <a:t>(2nd ed.). Harlow: Prentice-Hall.</a:t>
            </a:r>
          </a:p>
          <a:p>
            <a:r>
              <a:rPr lang="en-US" sz="2800" dirty="0" err="1" smtClean="0"/>
              <a:t>Sharpley</a:t>
            </a:r>
            <a:r>
              <a:rPr lang="en-US" sz="2800" dirty="0" smtClean="0"/>
              <a:t>, R. &amp; </a:t>
            </a:r>
            <a:r>
              <a:rPr lang="en-US" sz="2800" dirty="0" err="1" smtClean="0"/>
              <a:t>Telfer</a:t>
            </a:r>
            <a:r>
              <a:rPr lang="en-US" sz="2800" dirty="0" smtClean="0"/>
              <a:t>, D. (eds.). (2014). </a:t>
            </a:r>
            <a:r>
              <a:rPr lang="en-US" sz="2800" i="1" dirty="0" smtClean="0"/>
              <a:t>Tourism and Development: Concepts and issues</a:t>
            </a:r>
            <a:r>
              <a:rPr lang="en-US" sz="2800" dirty="0" smtClean="0"/>
              <a:t>. Bristol: Channel View.</a:t>
            </a:r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7772400" cy="1143000"/>
          </a:xfrm>
        </p:spPr>
        <p:txBody>
          <a:bodyPr/>
          <a:lstStyle/>
          <a:p>
            <a:r>
              <a:rPr lang="en-US" dirty="0"/>
              <a:t>Lecture Objectives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556792"/>
            <a:ext cx="8712968" cy="5112568"/>
          </a:xfrm>
        </p:spPr>
        <p:txBody>
          <a:bodyPr/>
          <a:lstStyle/>
          <a:p>
            <a:r>
              <a:rPr lang="en-US" sz="2800" dirty="0" smtClean="0"/>
              <a:t>Understand the key questions facing tourism planning as a field of planning</a:t>
            </a:r>
          </a:p>
          <a:p>
            <a:r>
              <a:rPr lang="en-US" sz="2800" dirty="0" err="1" smtClean="0"/>
              <a:t>Recognise</a:t>
            </a:r>
            <a:r>
              <a:rPr lang="en-US" sz="2800" dirty="0" smtClean="0"/>
              <a:t> the different traditions of tourism planning and their key features</a:t>
            </a:r>
          </a:p>
          <a:p>
            <a:r>
              <a:rPr lang="en-US" sz="2800" dirty="0" smtClean="0"/>
              <a:t>Appreciate the difficulties of developing a sustainable approach to tourism</a:t>
            </a:r>
          </a:p>
          <a:p>
            <a:r>
              <a:rPr lang="en-US" sz="2800" dirty="0" err="1" smtClean="0"/>
              <a:t>Recognise</a:t>
            </a:r>
            <a:r>
              <a:rPr lang="en-US" sz="2800" dirty="0" smtClean="0"/>
              <a:t> how changes in planning may be related to changes in the intellectual and physical environment</a:t>
            </a:r>
          </a:p>
          <a:p>
            <a:r>
              <a:rPr lang="en-US" sz="2800" dirty="0" smtClean="0"/>
              <a:t>Understand the differences between approaches to regional competitiveness and development</a:t>
            </a:r>
          </a:p>
          <a:p>
            <a:endParaRPr lang="en-US" sz="2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Planning and Managing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Plan and manage a complex amalgam of destination products</a:t>
            </a:r>
          </a:p>
          <a:p>
            <a:r>
              <a:rPr lang="en-US" dirty="0"/>
              <a:t>Nature of the destination demands </a:t>
            </a:r>
            <a:r>
              <a:rPr lang="en-US" dirty="0" smtClean="0"/>
              <a:t>planning in terms of effective governance and wellbeing</a:t>
            </a:r>
            <a:endParaRPr lang="en-US" dirty="0"/>
          </a:p>
          <a:p>
            <a:r>
              <a:rPr lang="en-US" dirty="0"/>
              <a:t>Highly contested </a:t>
            </a:r>
            <a:r>
              <a:rPr lang="en-US" dirty="0" smtClean="0"/>
              <a:t>issue – depending on </a:t>
            </a:r>
            <a:r>
              <a:rPr lang="en-US" dirty="0" err="1" smtClean="0"/>
              <a:t>positionality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Planning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Desire to avert </a:t>
            </a:r>
            <a:r>
              <a:rPr lang="en-US" sz="2800" dirty="0"/>
              <a:t>negative consequences</a:t>
            </a:r>
          </a:p>
          <a:p>
            <a:r>
              <a:rPr lang="en-US" sz="2800" dirty="0"/>
              <a:t>Tourism symbiotic with </a:t>
            </a:r>
            <a:r>
              <a:rPr lang="en-US" sz="2800" dirty="0" smtClean="0"/>
              <a:t>recreation </a:t>
            </a:r>
            <a:r>
              <a:rPr lang="en-US" sz="2800" dirty="0"/>
              <a:t>and conservation</a:t>
            </a:r>
          </a:p>
          <a:p>
            <a:r>
              <a:rPr lang="en-US" sz="2800" dirty="0"/>
              <a:t>Pluralistic</a:t>
            </a:r>
          </a:p>
          <a:p>
            <a:r>
              <a:rPr lang="en-US" sz="2800" dirty="0"/>
              <a:t>Political</a:t>
            </a:r>
          </a:p>
          <a:p>
            <a:r>
              <a:rPr lang="en-US" sz="2800" dirty="0"/>
              <a:t>Strategic and integrative</a:t>
            </a:r>
          </a:p>
          <a:p>
            <a:r>
              <a:rPr lang="en-US" sz="2800" dirty="0"/>
              <a:t>Regional</a:t>
            </a:r>
          </a:p>
          <a:p>
            <a:endParaRPr lang="en-US" sz="2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Development of Planning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Destination planning relatively recent</a:t>
            </a:r>
          </a:p>
          <a:p>
            <a:r>
              <a:rPr lang="en-US" dirty="0"/>
              <a:t>History of planning</a:t>
            </a:r>
          </a:p>
          <a:p>
            <a:r>
              <a:rPr lang="en-US" dirty="0"/>
              <a:t>Justification of planning</a:t>
            </a:r>
          </a:p>
          <a:p>
            <a:r>
              <a:rPr lang="en-US" dirty="0"/>
              <a:t>Rules of the game</a:t>
            </a:r>
          </a:p>
          <a:p>
            <a:r>
              <a:rPr lang="en-US" dirty="0"/>
              <a:t>Effectiveness in the mixed economy</a:t>
            </a:r>
          </a:p>
          <a:p>
            <a:r>
              <a:rPr lang="en-US" dirty="0"/>
              <a:t>What planners do</a:t>
            </a:r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Changing Approaches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Due to:</a:t>
            </a:r>
          </a:p>
          <a:p>
            <a:pPr lvl="1"/>
            <a:r>
              <a:rPr lang="en-US" dirty="0"/>
              <a:t>Ideas about </a:t>
            </a:r>
            <a:r>
              <a:rPr lang="en-US" dirty="0" smtClean="0"/>
              <a:t>planning – also related to ideas of governance</a:t>
            </a:r>
            <a:endParaRPr lang="en-US" dirty="0"/>
          </a:p>
          <a:p>
            <a:pPr lvl="1"/>
            <a:r>
              <a:rPr lang="en-US" dirty="0"/>
              <a:t>External environment of </a:t>
            </a:r>
            <a:r>
              <a:rPr lang="en-US" dirty="0" smtClean="0"/>
              <a:t>destination, i.e. what are other destinations doing, the state of the economy</a:t>
            </a:r>
            <a:endParaRPr lang="en-US" dirty="0"/>
          </a:p>
          <a:p>
            <a:pPr lvl="1"/>
            <a:r>
              <a:rPr lang="en-US" dirty="0"/>
              <a:t>Changes in the destination </a:t>
            </a:r>
            <a:r>
              <a:rPr lang="en-US" dirty="0" smtClean="0"/>
              <a:t>itself, i.e. environmental conditions, public acceptance of tourism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5 Traditions of Planning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844824"/>
            <a:ext cx="8568952" cy="4752528"/>
          </a:xfrm>
        </p:spPr>
        <p:txBody>
          <a:bodyPr/>
          <a:lstStyle/>
          <a:p>
            <a:pPr marL="1371600" lvl="2" indent="-457200" algn="just">
              <a:buFont typeface="Wingdings" charset="2"/>
              <a:buAutoNum type="arabicPlain"/>
            </a:pPr>
            <a:r>
              <a:rPr lang="en-AU" sz="3200" dirty="0" smtClean="0">
                <a:latin typeface="Times New Roman" charset="0"/>
                <a:cs typeface="Times New Roman" charset="0"/>
              </a:rPr>
              <a:t>“</a:t>
            </a:r>
            <a:r>
              <a:rPr lang="en-US" sz="3200" dirty="0" err="1" smtClean="0">
                <a:latin typeface="Times New Roman" charset="0"/>
              </a:rPr>
              <a:t>Boosterism</a:t>
            </a:r>
            <a:r>
              <a:rPr lang="en-AU" altLang="ja-JP" sz="3200" dirty="0" smtClean="0">
                <a:latin typeface="Arial"/>
              </a:rPr>
              <a:t>”</a:t>
            </a:r>
            <a:r>
              <a:rPr lang="en-US" sz="3200" dirty="0" smtClean="0">
                <a:latin typeface="Times New Roman" charset="0"/>
              </a:rPr>
              <a:t>; </a:t>
            </a:r>
            <a:endParaRPr lang="en-US" sz="3200" dirty="0">
              <a:latin typeface="Times New Roman" charset="0"/>
            </a:endParaRPr>
          </a:p>
          <a:p>
            <a:pPr marL="1371600" lvl="2" indent="-457200">
              <a:buFont typeface="Wingdings" charset="2"/>
              <a:buAutoNum type="arabicPlain"/>
            </a:pPr>
            <a:r>
              <a:rPr lang="en-US" sz="3200" dirty="0" smtClean="0">
                <a:latin typeface="Times New Roman" charset="0"/>
              </a:rPr>
              <a:t>An </a:t>
            </a:r>
            <a:r>
              <a:rPr lang="en-US" sz="3200" dirty="0">
                <a:latin typeface="Times New Roman" charset="0"/>
              </a:rPr>
              <a:t>economic, industry-oriented approach; </a:t>
            </a:r>
            <a:endParaRPr lang="en-GB" sz="3200" dirty="0">
              <a:latin typeface="Times New Roman" charset="0"/>
            </a:endParaRPr>
          </a:p>
          <a:p>
            <a:pPr marL="1371600" lvl="2" indent="-457200">
              <a:buFont typeface="Wingdings" charset="2"/>
              <a:buAutoNum type="arabicPlain"/>
            </a:pPr>
            <a:r>
              <a:rPr lang="en-US" sz="3200" dirty="0" smtClean="0">
                <a:latin typeface="Times New Roman" charset="0"/>
              </a:rPr>
              <a:t>A </a:t>
            </a:r>
            <a:r>
              <a:rPr lang="en-US" sz="3200" dirty="0">
                <a:latin typeface="Times New Roman" charset="0"/>
              </a:rPr>
              <a:t>physical/spatial approach; </a:t>
            </a:r>
            <a:endParaRPr lang="en-GB" sz="3200" dirty="0">
              <a:latin typeface="Times New Roman" charset="0"/>
            </a:endParaRPr>
          </a:p>
          <a:p>
            <a:pPr marL="1371600" lvl="2" indent="-457200">
              <a:buFont typeface="Wingdings" charset="2"/>
              <a:buAutoNum type="arabicPlain"/>
            </a:pPr>
            <a:r>
              <a:rPr lang="en-US" sz="3200" dirty="0" smtClean="0">
                <a:latin typeface="Times New Roman" charset="0"/>
              </a:rPr>
              <a:t>A </a:t>
            </a:r>
            <a:r>
              <a:rPr lang="en-US" sz="3200" dirty="0">
                <a:latin typeface="Times New Roman" charset="0"/>
              </a:rPr>
              <a:t>community-oriented approach; and</a:t>
            </a:r>
            <a:endParaRPr lang="en-GB" sz="3200" dirty="0">
              <a:latin typeface="Times New Roman" charset="0"/>
            </a:endParaRPr>
          </a:p>
          <a:p>
            <a:pPr marL="1371600" lvl="2" indent="-457200">
              <a:buFont typeface="Wingdings" charset="2"/>
              <a:buAutoNum type="arabicPlain"/>
            </a:pPr>
            <a:r>
              <a:rPr lang="en-US" sz="3200" dirty="0" smtClean="0">
                <a:latin typeface="Times New Roman" charset="0"/>
              </a:rPr>
              <a:t>A </a:t>
            </a:r>
            <a:r>
              <a:rPr lang="en-US" sz="3200" dirty="0">
                <a:latin typeface="Times New Roman" charset="0"/>
              </a:rPr>
              <a:t>sustainable tourism approach</a:t>
            </a:r>
            <a:r>
              <a:rPr lang="en-US" sz="3200" dirty="0" smtClean="0">
                <a:latin typeface="Times New Roman" charset="0"/>
              </a:rPr>
              <a:t>.</a:t>
            </a:r>
          </a:p>
          <a:p>
            <a:pPr lvl="1"/>
            <a:r>
              <a:rPr lang="en-US" sz="3200" dirty="0" smtClean="0">
                <a:latin typeface="Times New Roman" charset="0"/>
              </a:rPr>
              <a:t>Development of new integrated approaches as well as focus on issues of destination resilience and vulnerability</a:t>
            </a:r>
            <a:endParaRPr lang="en-GB" sz="3200" dirty="0">
              <a:latin typeface="Times New Roman" charset="0"/>
            </a:endParaRPr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Responsibilities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988840"/>
            <a:ext cx="8496944" cy="4107160"/>
          </a:xfrm>
        </p:spPr>
        <p:txBody>
          <a:bodyPr/>
          <a:lstStyle/>
          <a:p>
            <a:r>
              <a:rPr lang="en-US" dirty="0"/>
              <a:t>No single agreed approach</a:t>
            </a:r>
          </a:p>
          <a:p>
            <a:r>
              <a:rPr lang="en-US" dirty="0"/>
              <a:t>Organizations have different traditions and responsibilities</a:t>
            </a:r>
          </a:p>
          <a:p>
            <a:r>
              <a:rPr lang="en-US" dirty="0"/>
              <a:t>Rare to have a single agency with destination </a:t>
            </a:r>
            <a:r>
              <a:rPr lang="en-US" dirty="0" smtClean="0"/>
              <a:t>responsibility, but more likely in small states or in a location with a very high economic dependence on tourism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Sustainable Destinations and Regions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Tourism as the most appropriate use for destinations</a:t>
            </a:r>
          </a:p>
          <a:p>
            <a:r>
              <a:rPr lang="en-US" dirty="0"/>
              <a:t>Whole of destination approach</a:t>
            </a:r>
          </a:p>
          <a:p>
            <a:r>
              <a:rPr lang="en-US" i="1" dirty="0"/>
              <a:t>Low road</a:t>
            </a:r>
            <a:r>
              <a:rPr lang="en-US" dirty="0"/>
              <a:t> </a:t>
            </a:r>
            <a:r>
              <a:rPr lang="en-US" dirty="0" smtClean="0"/>
              <a:t>(duplication of the attributes of other destinations) or </a:t>
            </a:r>
            <a:r>
              <a:rPr lang="en-US" i="1" dirty="0"/>
              <a:t>high road</a:t>
            </a:r>
            <a:r>
              <a:rPr lang="en-US" dirty="0"/>
              <a:t> </a:t>
            </a:r>
            <a:r>
              <a:rPr lang="en-US" dirty="0" smtClean="0"/>
              <a:t>(focus on knowledge capacity and innovation)policies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549</Words>
  <Application>Microsoft Office PowerPoint</Application>
  <PresentationFormat>On-screen Show (4:3)</PresentationFormat>
  <Paragraphs>61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ＭＳ Ｐゴシック</vt:lpstr>
      <vt:lpstr>Arial</vt:lpstr>
      <vt:lpstr>Calibri</vt:lpstr>
      <vt:lpstr>Times New Roman</vt:lpstr>
      <vt:lpstr>Wingdings</vt:lpstr>
      <vt:lpstr>Blank Presentation</vt:lpstr>
      <vt:lpstr>Contemporary Tourism</vt:lpstr>
      <vt:lpstr>Lecture Objectives</vt:lpstr>
      <vt:lpstr>Planning and Managing</vt:lpstr>
      <vt:lpstr>Planning</vt:lpstr>
      <vt:lpstr>Development of Planning</vt:lpstr>
      <vt:lpstr>Changing Approaches</vt:lpstr>
      <vt:lpstr>5 Traditions of Planning</vt:lpstr>
      <vt:lpstr>Responsibilities</vt:lpstr>
      <vt:lpstr>Sustainable Destinations and Regions</vt:lpstr>
      <vt:lpstr>Recommended Readings</vt:lpstr>
    </vt:vector>
  </TitlesOfParts>
  <Company>chris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</dc:creator>
  <cp:lastModifiedBy>Sally North</cp:lastModifiedBy>
  <cp:revision>12</cp:revision>
  <dcterms:created xsi:type="dcterms:W3CDTF">2007-09-25T11:26:34Z</dcterms:created>
  <dcterms:modified xsi:type="dcterms:W3CDTF">2016-02-03T22:36:29Z</dcterms:modified>
</cp:coreProperties>
</file>